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654" y="84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svg"  /><Relationship Id="rId5" Type="http://schemas.openxmlformats.org/officeDocument/2006/relationships/image" Target="../media/image4.pn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26.png"  /><Relationship Id="rId7" Type="http://schemas.openxmlformats.org/officeDocument/2006/relationships/image" Target="../media/image27.sv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26.png"  /><Relationship Id="rId7" Type="http://schemas.openxmlformats.org/officeDocument/2006/relationships/image" Target="../media/image27.sv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62.jpeg"  /><Relationship Id="rId4" Type="http://schemas.openxmlformats.org/officeDocument/2006/relationships/image" Target="../media/image63.png"  /><Relationship Id="rId5" Type="http://schemas.openxmlformats.org/officeDocument/2006/relationships/image" Target="../media/image64.sv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1.png"  /><Relationship Id="rId11" Type="http://schemas.openxmlformats.org/officeDocument/2006/relationships/image" Target="../media/image72.png"  /><Relationship Id="rId12" Type="http://schemas.openxmlformats.org/officeDocument/2006/relationships/image" Target="../media/image73.png"  /><Relationship Id="rId2" Type="http://schemas.openxmlformats.org/officeDocument/2006/relationships/image" Target="../media/image7.png"  /><Relationship Id="rId3" Type="http://schemas.openxmlformats.org/officeDocument/2006/relationships/image" Target="../media/image6.png"  /><Relationship Id="rId4" Type="http://schemas.openxmlformats.org/officeDocument/2006/relationships/image" Target="../media/image65.jpeg"  /><Relationship Id="rId5" Type="http://schemas.openxmlformats.org/officeDocument/2006/relationships/image" Target="../media/image66.png"  /><Relationship Id="rId6" Type="http://schemas.openxmlformats.org/officeDocument/2006/relationships/image" Target="../media/image67.svg"  /><Relationship Id="rId7" Type="http://schemas.openxmlformats.org/officeDocument/2006/relationships/image" Target="../media/image68.png"  /><Relationship Id="rId8" Type="http://schemas.openxmlformats.org/officeDocument/2006/relationships/image" Target="../media/image69.svg"  /><Relationship Id="rId9" Type="http://schemas.openxmlformats.org/officeDocument/2006/relationships/image" Target="../media/image7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0.png"  /><Relationship Id="rId11" Type="http://schemas.openxmlformats.org/officeDocument/2006/relationships/image" Target="../media/image81.jpeg"  /><Relationship Id="rId2" Type="http://schemas.openxmlformats.org/officeDocument/2006/relationships/image" Target="../media/image6.png"  /><Relationship Id="rId3" Type="http://schemas.openxmlformats.org/officeDocument/2006/relationships/image" Target="../media/image65.jpeg"  /><Relationship Id="rId4" Type="http://schemas.openxmlformats.org/officeDocument/2006/relationships/image" Target="../media/image74.jpeg"  /><Relationship Id="rId5" Type="http://schemas.openxmlformats.org/officeDocument/2006/relationships/image" Target="../media/image75.jpeg"  /><Relationship Id="rId6" Type="http://schemas.openxmlformats.org/officeDocument/2006/relationships/image" Target="../media/image76.jpeg"  /><Relationship Id="rId7" Type="http://schemas.openxmlformats.org/officeDocument/2006/relationships/image" Target="../media/image77.jpeg"  /><Relationship Id="rId8" Type="http://schemas.openxmlformats.org/officeDocument/2006/relationships/image" Target="../media/image78.jpeg"  /><Relationship Id="rId9" Type="http://schemas.openxmlformats.org/officeDocument/2006/relationships/image" Target="../media/image7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6.png"  /><Relationship Id="rId4" Type="http://schemas.openxmlformats.org/officeDocument/2006/relationships/image" Target="../media/image9.jpeg"  /><Relationship Id="rId5" Type="http://schemas.openxmlformats.org/officeDocument/2006/relationships/image" Target="../media/image10.png"  /><Relationship Id="rId6" Type="http://schemas.openxmlformats.org/officeDocument/2006/relationships/image" Target="../media/image11.svg"  /><Relationship Id="rId7" Type="http://schemas.openxmlformats.org/officeDocument/2006/relationships/image" Target="../media/image12.png"  /><Relationship Id="rId8" Type="http://schemas.openxmlformats.org/officeDocument/2006/relationships/image" Target="../media/image13.svg"  /><Relationship Id="rId9" Type="http://schemas.openxmlformats.org/officeDocument/2006/relationships/image" Target="../media/image1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.svg"  /><Relationship Id="rId2" Type="http://schemas.openxmlformats.org/officeDocument/2006/relationships/image" Target="../media/image15.jpeg"  /><Relationship Id="rId3" Type="http://schemas.openxmlformats.org/officeDocument/2006/relationships/image" Target="../media/image16.png"  /><Relationship Id="rId4" Type="http://schemas.openxmlformats.org/officeDocument/2006/relationships/image" Target="../media/image17.svg"  /><Relationship Id="rId5" Type="http://schemas.openxmlformats.org/officeDocument/2006/relationships/image" Target="../media/image18.png"  /><Relationship Id="rId6" Type="http://schemas.openxmlformats.org/officeDocument/2006/relationships/image" Target="../media/image19.svg"  /><Relationship Id="rId7" Type="http://schemas.openxmlformats.org/officeDocument/2006/relationships/image" Target="../media/image20.png"  /><Relationship Id="rId8" Type="http://schemas.openxmlformats.org/officeDocument/2006/relationships/image" Target="../media/image21.svg"  /><Relationship Id="rId9" Type="http://schemas.openxmlformats.org/officeDocument/2006/relationships/image" Target="../media/image2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sv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736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441320" y="3849080"/>
            <a:ext cx="9405358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97" dirty="0" err="1">
                <a:solidFill>
                  <a:srgbClr val="040506"/>
                </a:solidFill>
                <a:latin typeface="Archivo Black"/>
                <a:ea typeface="Archivo Black"/>
              </a:rPr>
              <a:t>다중목적</a:t>
            </a:r>
            <a:r>
              <a:rPr lang="en-US" sz="6999" spc="97" dirty="0">
                <a:solidFill>
                  <a:srgbClr val="040506"/>
                </a:solidFill>
                <a:latin typeface="Archivo Black"/>
                <a:ea typeface="Archivo Black"/>
              </a:rPr>
              <a:t> </a:t>
            </a:r>
            <a:r>
              <a:rPr lang="en-US" sz="6999" spc="97" dirty="0" err="1">
                <a:solidFill>
                  <a:srgbClr val="040506"/>
                </a:solidFill>
                <a:latin typeface="Archivo Black"/>
                <a:ea typeface="Archivo Black"/>
              </a:rPr>
              <a:t>스마트</a:t>
            </a:r>
            <a:r>
              <a:rPr lang="en-US" sz="6999" spc="97" dirty="0">
                <a:solidFill>
                  <a:srgbClr val="040506"/>
                </a:solidFill>
                <a:latin typeface="Archivo Black"/>
                <a:ea typeface="Archivo Black"/>
              </a:rPr>
              <a:t> CCTV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8152" y="2080902"/>
            <a:ext cx="243169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THREE ALIENS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95258" y="6460120"/>
            <a:ext cx="9497482" cy="41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Times" panose="02020603050405020304" pitchFamily="18" charset="0"/>
              </a:rPr>
              <a:t>박지훈</a:t>
            </a:r>
            <a:r>
              <a:rPr lang="en-US" sz="2653" spc="140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Times" panose="02020603050405020304" pitchFamily="18" charset="0"/>
              </a:rPr>
              <a:t>, 안대현, </a:t>
            </a:r>
            <a:r>
              <a:rPr lang="en-US" sz="2653" spc="140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Times" panose="02020603050405020304" pitchFamily="18" charset="0"/>
              </a:rPr>
              <a:t>이지백</a:t>
            </a:r>
            <a:endParaRPr lang="en-US" sz="2653" spc="140" dirty="0">
              <a:solidFill>
                <a:srgbClr val="231F20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Times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5094192" cy="4732901"/>
          </a:xfrm>
          <a:custGeom>
            <a:avLst/>
            <a:gdLst/>
            <a:ahLst/>
            <a:cxnLst/>
            <a:rect l="l" t="t" r="r" b="b"/>
            <a:pathLst>
              <a:path w="5094192" h="4732901">
                <a:moveTo>
                  <a:pt x="0" y="0"/>
                </a:moveTo>
                <a:lnTo>
                  <a:pt x="5094192" y="0"/>
                </a:lnTo>
                <a:lnTo>
                  <a:pt x="5094192" y="4732901"/>
                </a:lnTo>
                <a:lnTo>
                  <a:pt x="0" y="4732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8700" y="5761601"/>
            <a:ext cx="5094192" cy="4262110"/>
          </a:xfrm>
          <a:custGeom>
            <a:avLst/>
            <a:gdLst/>
            <a:ahLst/>
            <a:cxnLst/>
            <a:rect l="l" t="t" r="r" b="b"/>
            <a:pathLst>
              <a:path w="5094192" h="4262110">
                <a:moveTo>
                  <a:pt x="0" y="0"/>
                </a:moveTo>
                <a:lnTo>
                  <a:pt x="5094192" y="0"/>
                </a:lnTo>
                <a:lnTo>
                  <a:pt x="5094192" y="4262110"/>
                </a:lnTo>
                <a:lnTo>
                  <a:pt x="0" y="426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7081062" y="2111509"/>
            <a:ext cx="10886137" cy="3031991"/>
          </a:xfrm>
          <a:custGeom>
            <a:avLst/>
            <a:gdLst/>
            <a:ahLst/>
            <a:cxnLst/>
            <a:rect l="l" t="t" r="r" b="b"/>
            <a:pathLst>
              <a:path w="10886137" h="3031991">
                <a:moveTo>
                  <a:pt x="0" y="0"/>
                </a:moveTo>
                <a:lnTo>
                  <a:pt x="10886137" y="0"/>
                </a:lnTo>
                <a:lnTo>
                  <a:pt x="10886137" y="3031991"/>
                </a:lnTo>
                <a:lnTo>
                  <a:pt x="0" y="3031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자료분석 및 해석 (선형회귀)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90299" y="7248131"/>
            <a:ext cx="643100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</a:rPr>
              <a:t>단순선형회귀 RMSE: 0.944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0" y="1095375"/>
            <a:ext cx="11457194" cy="2169516"/>
          </a:xfrm>
          <a:custGeom>
            <a:avLst/>
            <a:gdLst/>
            <a:ahLst/>
            <a:cxnLst/>
            <a:rect l="l" t="t" r="r" b="b"/>
            <a:pathLst>
              <a:path w="11457194" h="2169516">
                <a:moveTo>
                  <a:pt x="0" y="0"/>
                </a:moveTo>
                <a:lnTo>
                  <a:pt x="11457194" y="0"/>
                </a:lnTo>
                <a:lnTo>
                  <a:pt x="11457194" y="2169516"/>
                </a:lnTo>
                <a:lnTo>
                  <a:pt x="0" y="216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0" y="3264891"/>
            <a:ext cx="11457194" cy="5495727"/>
          </a:xfrm>
          <a:custGeom>
            <a:avLst/>
            <a:gdLst/>
            <a:ahLst/>
            <a:cxnLst/>
            <a:rect l="l" t="t" r="r" b="b"/>
            <a:pathLst>
              <a:path w="11457194" h="5495727">
                <a:moveTo>
                  <a:pt x="0" y="0"/>
                </a:moveTo>
                <a:lnTo>
                  <a:pt x="11457194" y="0"/>
                </a:lnTo>
                <a:lnTo>
                  <a:pt x="11457194" y="5495727"/>
                </a:lnTo>
                <a:lnTo>
                  <a:pt x="0" y="5495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ea typeface="Archivo Black"/>
              </a:rPr>
              <a:t>자료분석 및</a:t>
            </a: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 해석</a:t>
            </a:r>
            <a:r>
              <a:rPr lang="en-US" sz="4745" spc="37">
                <a:solidFill>
                  <a:srgbClr val="FFFFFF"/>
                </a:solidFill>
                <a:latin typeface="Archivo Black"/>
              </a:rPr>
              <a:t> (CNN)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16205" y="3968022"/>
            <a:ext cx="6162195" cy="3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4개의 convolution + pooling  </a:t>
            </a:r>
            <a:r>
              <a:rPr lang="en-US" sz="2199" dirty="0" err="1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블럭으로</a:t>
            </a:r>
            <a:r>
              <a:rPr lang="en-US" sz="2199" dirty="0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구성</a:t>
            </a:r>
            <a:endParaRPr lang="en-US" sz="2199" dirty="0">
              <a:solidFill>
                <a:srgbClr val="00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03530" y="7118411"/>
            <a:ext cx="4922904" cy="3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평탄화</a:t>
            </a:r>
            <a:r>
              <a:rPr lang="en-US" sz="2199" dirty="0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작업을</a:t>
            </a:r>
            <a:r>
              <a:rPr lang="en-US" sz="2199" dirty="0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통해</a:t>
            </a:r>
            <a:r>
              <a:rPr lang="en-US" sz="2199" dirty="0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단일</a:t>
            </a:r>
            <a:r>
              <a:rPr lang="en-US" sz="2199" dirty="0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벡터로</a:t>
            </a:r>
            <a:r>
              <a:rPr lang="en-US" sz="2199" dirty="0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변환</a:t>
            </a:r>
            <a:endParaRPr lang="en-US" sz="2199" dirty="0">
              <a:solidFill>
                <a:srgbClr val="00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645808" y="7826525"/>
            <a:ext cx="4188112" cy="3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Dropout을 사용해 과적합 방지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12495" y="8407558"/>
            <a:ext cx="4491315" cy="3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출력층 구조는 회귀형 모형에 해당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334780" y="1769755"/>
            <a:ext cx="8953220" cy="6747489"/>
          </a:xfrm>
          <a:custGeom>
            <a:avLst/>
            <a:gdLst/>
            <a:ahLst/>
            <a:cxnLst/>
            <a:rect l="l" t="t" r="r" b="b"/>
            <a:pathLst>
              <a:path w="8953220" h="6747489">
                <a:moveTo>
                  <a:pt x="0" y="0"/>
                </a:moveTo>
                <a:lnTo>
                  <a:pt x="8953220" y="0"/>
                </a:lnTo>
                <a:lnTo>
                  <a:pt x="8953220" y="6747490"/>
                </a:lnTo>
                <a:lnTo>
                  <a:pt x="0" y="674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0" y="1769755"/>
            <a:ext cx="9334780" cy="2520250"/>
          </a:xfrm>
          <a:custGeom>
            <a:avLst/>
            <a:gdLst/>
            <a:ahLst/>
            <a:cxnLst/>
            <a:rect l="l" t="t" r="r" b="b"/>
            <a:pathLst>
              <a:path w="9334780" h="2520250">
                <a:moveTo>
                  <a:pt x="0" y="0"/>
                </a:moveTo>
                <a:lnTo>
                  <a:pt x="9334780" y="0"/>
                </a:lnTo>
                <a:lnTo>
                  <a:pt x="9334780" y="2520250"/>
                </a:lnTo>
                <a:lnTo>
                  <a:pt x="0" y="2520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0" y="5995988"/>
            <a:ext cx="9334780" cy="794449"/>
          </a:xfrm>
          <a:custGeom>
            <a:avLst/>
            <a:gdLst/>
            <a:ahLst/>
            <a:cxnLst/>
            <a:rect l="l" t="t" r="r" b="b"/>
            <a:pathLst>
              <a:path w="9334780" h="794449">
                <a:moveTo>
                  <a:pt x="0" y="0"/>
                </a:moveTo>
                <a:lnTo>
                  <a:pt x="9334780" y="0"/>
                </a:lnTo>
                <a:lnTo>
                  <a:pt x="9334780" y="794449"/>
                </a:lnTo>
                <a:lnTo>
                  <a:pt x="0" y="794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ea typeface="Archivo Black"/>
              </a:rPr>
              <a:t>자료분석 및</a:t>
            </a: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 해석</a:t>
            </a:r>
            <a:r>
              <a:rPr lang="en-US" sz="4745" spc="37">
                <a:solidFill>
                  <a:srgbClr val="FFFFFF"/>
                </a:solidFill>
                <a:latin typeface="Archivo Black"/>
              </a:rPr>
              <a:t> (CNN)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9385" y="4405312"/>
            <a:ext cx="7495040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</a:rPr>
              <a:t>판단 기준을 MSE로 지정 이유:</a:t>
            </a:r>
          </a:p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</a:rPr>
              <a:t>Tensorflow는 손실함수에서 RMSE 형식을 </a:t>
            </a:r>
          </a:p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</a:rPr>
              <a:t>지원하지 않아서 MSE를 구한 후 변환해야함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856" y="7104811"/>
            <a:ext cx="6908461" cy="462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</a:rPr>
              <a:t>Overfitting 방지를 위해 Earlystop 설정</a:t>
            </a:r>
            <a:endParaRPr lang="en-US" sz="3000" dirty="0">
              <a:solidFill>
                <a:srgbClr val="000000"/>
              </a:solidFill>
              <a:latin typeface="Open Sauce"/>
              <a:ea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1736778"/>
            <a:ext cx="8448433" cy="8227655"/>
          </a:xfrm>
          <a:custGeom>
            <a:avLst/>
            <a:gdLst/>
            <a:ahLst/>
            <a:cxnLst/>
            <a:rect l="l" t="t" r="r" b="b"/>
            <a:pathLst>
              <a:path w="8448433" h="8227655">
                <a:moveTo>
                  <a:pt x="0" y="0"/>
                </a:moveTo>
                <a:lnTo>
                  <a:pt x="8448433" y="0"/>
                </a:lnTo>
                <a:lnTo>
                  <a:pt x="8448433" y="8227655"/>
                </a:lnTo>
                <a:lnTo>
                  <a:pt x="0" y="8227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482317" y="1736778"/>
            <a:ext cx="7068669" cy="8227655"/>
          </a:xfrm>
          <a:custGeom>
            <a:avLst/>
            <a:gdLst/>
            <a:ahLst/>
            <a:cxnLst/>
            <a:rect l="l" t="t" r="r" b="b"/>
            <a:pathLst>
              <a:path w="7068669" h="8227655">
                <a:moveTo>
                  <a:pt x="0" y="0"/>
                </a:moveTo>
                <a:lnTo>
                  <a:pt x="7068669" y="0"/>
                </a:lnTo>
                <a:lnTo>
                  <a:pt x="7068669" y="8227655"/>
                </a:lnTo>
                <a:lnTo>
                  <a:pt x="0" y="8227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ea typeface="Archivo Black"/>
              </a:rPr>
              <a:t>자료분석 및</a:t>
            </a: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 해석</a:t>
            </a:r>
            <a:r>
              <a:rPr lang="en-US" sz="4745" spc="37">
                <a:solidFill>
                  <a:srgbClr val="FFFFFF"/>
                </a:solidFill>
                <a:latin typeface="Archivo Black"/>
              </a:rPr>
              <a:t> (CNN)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092226"/>
            <a:ext cx="18769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Open Sauce"/>
              </a:rPr>
              <a:t>학습 결과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2133497"/>
            <a:ext cx="7710404" cy="4312599"/>
          </a:xfrm>
          <a:custGeom>
            <a:avLst/>
            <a:gdLst/>
            <a:ahLst/>
            <a:cxnLst/>
            <a:rect l="l" t="t" r="r" b="b"/>
            <a:pathLst>
              <a:path w="7710404" h="4312599">
                <a:moveTo>
                  <a:pt x="0" y="0"/>
                </a:moveTo>
                <a:lnTo>
                  <a:pt x="7710404" y="0"/>
                </a:lnTo>
                <a:lnTo>
                  <a:pt x="7710404" y="4312599"/>
                </a:lnTo>
                <a:lnTo>
                  <a:pt x="0" y="4312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1E4E3B-96CE-5503-9185-DA8BC61441E4}"/>
              </a:ext>
            </a:extLst>
          </p:cNvPr>
          <p:cNvGrpSpPr/>
          <p:nvPr/>
        </p:nvGrpSpPr>
        <p:grpSpPr>
          <a:xfrm>
            <a:off x="8636389" y="1538563"/>
            <a:ext cx="9052595" cy="7929814"/>
            <a:chOff x="8636389" y="1538563"/>
            <a:chExt cx="9052595" cy="7929814"/>
          </a:xfrm>
        </p:grpSpPr>
        <p:sp>
          <p:nvSpPr>
            <p:cNvPr id="7" name="Freeform 7"/>
            <p:cNvSpPr/>
            <p:nvPr/>
          </p:nvSpPr>
          <p:spPr>
            <a:xfrm>
              <a:off x="11133099" y="1538563"/>
              <a:ext cx="6555885" cy="2543139"/>
            </a:xfrm>
            <a:custGeom>
              <a:avLst/>
              <a:gdLst/>
              <a:ahLst/>
              <a:cxnLst/>
              <a:rect l="l" t="t" r="r" b="b"/>
              <a:pathLst>
                <a:path w="6555885" h="2543139">
                  <a:moveTo>
                    <a:pt x="0" y="0"/>
                  </a:moveTo>
                  <a:lnTo>
                    <a:pt x="6555886" y="0"/>
                  </a:lnTo>
                  <a:lnTo>
                    <a:pt x="6555886" y="2543138"/>
                  </a:lnTo>
                  <a:lnTo>
                    <a:pt x="0" y="2543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161" r="-14687" b="-429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133099" y="6889182"/>
              <a:ext cx="6555885" cy="2579195"/>
            </a:xfrm>
            <a:custGeom>
              <a:avLst/>
              <a:gdLst/>
              <a:ahLst/>
              <a:cxnLst/>
              <a:rect l="l" t="t" r="r" b="b"/>
              <a:pathLst>
                <a:path w="6555885" h="2579195">
                  <a:moveTo>
                    <a:pt x="0" y="0"/>
                  </a:moveTo>
                  <a:lnTo>
                    <a:pt x="6555886" y="0"/>
                  </a:lnTo>
                  <a:lnTo>
                    <a:pt x="6555886" y="2579194"/>
                  </a:lnTo>
                  <a:lnTo>
                    <a:pt x="0" y="257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58" t="-6863" r="-16890" b="-1072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133099" y="4292292"/>
              <a:ext cx="6555885" cy="2482589"/>
            </a:xfrm>
            <a:custGeom>
              <a:avLst/>
              <a:gdLst/>
              <a:ahLst/>
              <a:cxnLst/>
              <a:rect l="l" t="t" r="r" b="b"/>
              <a:pathLst>
                <a:path w="6555885" h="2482589">
                  <a:moveTo>
                    <a:pt x="0" y="0"/>
                  </a:moveTo>
                  <a:lnTo>
                    <a:pt x="6555886" y="0"/>
                  </a:lnTo>
                  <a:lnTo>
                    <a:pt x="6555886" y="2482590"/>
                  </a:lnTo>
                  <a:lnTo>
                    <a:pt x="0" y="2482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343" t="-7248" r="-1150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636389" y="5203735"/>
              <a:ext cx="1570725" cy="659704"/>
            </a:xfrm>
            <a:custGeom>
              <a:avLst/>
              <a:gdLst/>
              <a:ahLst/>
              <a:cxnLst/>
              <a:rect l="l" t="t" r="r" b="b"/>
              <a:pathLst>
                <a:path w="1570725" h="659704">
                  <a:moveTo>
                    <a:pt x="0" y="0"/>
                  </a:moveTo>
                  <a:lnTo>
                    <a:pt x="1570725" y="0"/>
                  </a:lnTo>
                  <a:lnTo>
                    <a:pt x="1570725" y="659704"/>
                  </a:lnTo>
                  <a:lnTo>
                    <a:pt x="0" y="659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ea typeface="Archivo Black"/>
              </a:rPr>
              <a:t>자료분석 및</a:t>
            </a: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 해석</a:t>
            </a:r>
            <a:r>
              <a:rPr lang="en-US" sz="4745" spc="37">
                <a:solidFill>
                  <a:srgbClr val="FFFFFF"/>
                </a:solidFill>
                <a:latin typeface="Archivo Black"/>
              </a:rPr>
              <a:t> (CNN)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2728" y="6642100"/>
            <a:ext cx="6982311" cy="2617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dirty="0" err="1">
                <a:solidFill>
                  <a:srgbClr val="000000"/>
                </a:solidFill>
                <a:latin typeface="+mj-ea"/>
                <a:ea typeface="+mj-ea"/>
              </a:rPr>
              <a:t>혼잡도</a:t>
            </a:r>
            <a:r>
              <a:rPr lang="en-US" sz="3999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+mj-ea"/>
                <a:ea typeface="+mj-ea"/>
              </a:rPr>
              <a:t>분류</a:t>
            </a:r>
            <a:endParaRPr lang="en-US" sz="3999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863599" lvl="1" indent="-431800" algn="just">
              <a:lnSpc>
                <a:spcPts val="5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0000"/>
                </a:solidFill>
                <a:latin typeface="Open Sauce"/>
                <a:ea typeface="Open Sauce"/>
              </a:rPr>
              <a:t>위험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</a:rPr>
              <a:t> (15명 </a:t>
            </a:r>
            <a:r>
              <a:rPr lang="en-US" sz="3999" dirty="0" err="1">
                <a:solidFill>
                  <a:srgbClr val="000000"/>
                </a:solidFill>
                <a:latin typeface="Open Sauce"/>
                <a:ea typeface="Open Sauce"/>
              </a:rPr>
              <a:t>초과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</a:rPr>
              <a:t>)</a:t>
            </a:r>
          </a:p>
          <a:p>
            <a:pPr marL="863599" lvl="1" indent="-431800" algn="just">
              <a:lnSpc>
                <a:spcPts val="51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Open Sauce"/>
                <a:ea typeface="Open Sauce"/>
              </a:rPr>
              <a:t>혼잡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</a:rPr>
              <a:t> (9명 </a:t>
            </a:r>
            <a:r>
              <a:rPr lang="en-US" sz="3999" dirty="0" err="1">
                <a:solidFill>
                  <a:srgbClr val="000000"/>
                </a:solidFill>
                <a:latin typeface="Open Sauce"/>
                <a:ea typeface="Open Sauce"/>
              </a:rPr>
              <a:t>이상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</a:rPr>
              <a:t>, 15명 </a:t>
            </a:r>
            <a:r>
              <a:rPr lang="en-US" sz="3999" dirty="0" err="1">
                <a:solidFill>
                  <a:srgbClr val="000000"/>
                </a:solidFill>
                <a:latin typeface="Open Sauce"/>
                <a:ea typeface="Open Sauce"/>
              </a:rPr>
              <a:t>이하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</a:rPr>
              <a:t>)</a:t>
            </a:r>
          </a:p>
          <a:p>
            <a:pPr marL="863599" lvl="1" indent="-431800" algn="just">
              <a:lnSpc>
                <a:spcPts val="5199"/>
              </a:lnSpc>
              <a:buFont typeface="Arial"/>
              <a:buChar char="•"/>
            </a:pPr>
            <a:r>
              <a:rPr lang="en-US" sz="3999" dirty="0" err="1">
                <a:solidFill>
                  <a:srgbClr val="00B050"/>
                </a:solidFill>
                <a:latin typeface="Open Sauce"/>
                <a:ea typeface="Open Sauce"/>
              </a:rPr>
              <a:t>원활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</a:rPr>
              <a:t> (9명 </a:t>
            </a:r>
            <a:r>
              <a:rPr lang="en-US" sz="3999" dirty="0" err="1">
                <a:solidFill>
                  <a:srgbClr val="000000"/>
                </a:solidFill>
                <a:latin typeface="Open Sauce"/>
                <a:ea typeface="Open Sauce"/>
              </a:rPr>
              <a:t>미만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ea typeface="Archivo Black"/>
              </a:rPr>
              <a:t>자료분석 및</a:t>
            </a: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 해석</a:t>
            </a:r>
            <a:r>
              <a:rPr lang="en-US" sz="4745" spc="37">
                <a:solidFill>
                  <a:srgbClr val="FFFFFF"/>
                </a:solidFill>
                <a:latin typeface="Archivo Black"/>
              </a:rPr>
              <a:t> (CNN)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5924" y="1181839"/>
            <a:ext cx="1190476" cy="61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Open Sauce"/>
                <a:ea typeface="Open Sauce"/>
              </a:rPr>
              <a:t>예시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5FC9C9-2951-496B-5762-B4E76A59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57526"/>
            <a:ext cx="2047878" cy="13325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8D07CF9-9F23-30BC-BAF8-B9D7E1D9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1" y="3543300"/>
            <a:ext cx="2049514" cy="1142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2D7A48E-AA5D-7C69-5183-40C48C9E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80" y="4864202"/>
            <a:ext cx="2047878" cy="1237567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76652" y="1181100"/>
            <a:ext cx="12172949" cy="68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09963" y="1095375"/>
            <a:ext cx="5758383" cy="4497792"/>
          </a:xfrm>
          <a:custGeom>
            <a:avLst/>
            <a:gdLst/>
            <a:ahLst/>
            <a:cxnLst/>
            <a:rect l="l" t="t" r="r" b="b"/>
            <a:pathLst>
              <a:path w="5758383" h="4497792">
                <a:moveTo>
                  <a:pt x="0" y="0"/>
                </a:moveTo>
                <a:lnTo>
                  <a:pt x="5758383" y="0"/>
                </a:lnTo>
                <a:lnTo>
                  <a:pt x="5758383" y="4497792"/>
                </a:lnTo>
                <a:lnTo>
                  <a:pt x="0" y="4497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409963" y="5707467"/>
            <a:ext cx="5758383" cy="4100210"/>
          </a:xfrm>
          <a:custGeom>
            <a:avLst/>
            <a:gdLst/>
            <a:ahLst/>
            <a:cxnLst/>
            <a:rect l="l" t="t" r="r" b="b"/>
            <a:pathLst>
              <a:path w="5758383" h="4100210">
                <a:moveTo>
                  <a:pt x="0" y="0"/>
                </a:moveTo>
                <a:lnTo>
                  <a:pt x="5758383" y="0"/>
                </a:lnTo>
                <a:lnTo>
                  <a:pt x="5758383" y="4100210"/>
                </a:lnTo>
                <a:lnTo>
                  <a:pt x="0" y="410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393786" y="2500907"/>
            <a:ext cx="9773104" cy="1686729"/>
          </a:xfrm>
          <a:custGeom>
            <a:avLst/>
            <a:gdLst/>
            <a:ahLst/>
            <a:cxnLst/>
            <a:rect l="l" t="t" r="r" b="b"/>
            <a:pathLst>
              <a:path w="9773104" h="1686729">
                <a:moveTo>
                  <a:pt x="0" y="0"/>
                </a:moveTo>
                <a:lnTo>
                  <a:pt x="9773104" y="0"/>
                </a:lnTo>
                <a:lnTo>
                  <a:pt x="9773104" y="1686728"/>
                </a:lnTo>
                <a:lnTo>
                  <a:pt x="0" y="1686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ea typeface="Archivo Black"/>
              </a:rPr>
              <a:t>자료분석 및</a:t>
            </a: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 해석</a:t>
            </a:r>
            <a:r>
              <a:rPr lang="en-US" sz="4745" spc="37">
                <a:solidFill>
                  <a:srgbClr val="FFFFFF"/>
                </a:solidFill>
                <a:latin typeface="Archivo Black"/>
              </a:rPr>
              <a:t> (CNN)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B6C2BA-879E-E6B6-0E90-5C54B68F4F8E}"/>
              </a:ext>
            </a:extLst>
          </p:cNvPr>
          <p:cNvGrpSpPr/>
          <p:nvPr/>
        </p:nvGrpSpPr>
        <p:grpSpPr>
          <a:xfrm>
            <a:off x="7495040" y="6944258"/>
            <a:ext cx="9671850" cy="646641"/>
            <a:chOff x="7495040" y="6944258"/>
            <a:chExt cx="9671850" cy="646641"/>
          </a:xfrm>
        </p:grpSpPr>
        <p:sp>
          <p:nvSpPr>
            <p:cNvPr id="9" name="Freeform 9"/>
            <p:cNvSpPr/>
            <p:nvPr/>
          </p:nvSpPr>
          <p:spPr>
            <a:xfrm>
              <a:off x="14222699" y="6994607"/>
              <a:ext cx="2944191" cy="545943"/>
            </a:xfrm>
            <a:custGeom>
              <a:avLst/>
              <a:gdLst/>
              <a:ahLst/>
              <a:cxnLst/>
              <a:rect l="l" t="t" r="r" b="b"/>
              <a:pathLst>
                <a:path w="2944191" h="545943">
                  <a:moveTo>
                    <a:pt x="0" y="0"/>
                  </a:moveTo>
                  <a:lnTo>
                    <a:pt x="2944191" y="0"/>
                  </a:lnTo>
                  <a:lnTo>
                    <a:pt x="2944191" y="545942"/>
                  </a:lnTo>
                  <a:lnTo>
                    <a:pt x="0" y="545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856170" y="6944258"/>
              <a:ext cx="1539621" cy="646641"/>
            </a:xfrm>
            <a:custGeom>
              <a:avLst/>
              <a:gdLst/>
              <a:ahLst/>
              <a:cxnLst/>
              <a:rect l="l" t="t" r="r" b="b"/>
              <a:pathLst>
                <a:path w="1539621" h="646641">
                  <a:moveTo>
                    <a:pt x="0" y="0"/>
                  </a:moveTo>
                  <a:lnTo>
                    <a:pt x="1539621" y="0"/>
                  </a:lnTo>
                  <a:lnTo>
                    <a:pt x="1539621" y="646641"/>
                  </a:lnTo>
                  <a:lnTo>
                    <a:pt x="0" y="64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495040" y="7036232"/>
              <a:ext cx="3706360" cy="4626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Open Sauce"/>
                  <a:ea typeface="Open Sauce"/>
                </a:rPr>
                <a:t>MSE를</a:t>
              </a:r>
              <a:r>
                <a:rPr lang="en-US" sz="3000" dirty="0">
                  <a:solidFill>
                    <a:srgbClr val="000000"/>
                  </a:solidFill>
                  <a:latin typeface="Open Sauce"/>
                  <a:ea typeface="Open Sauce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Open Sauce"/>
                  <a:ea typeface="Open Sauce"/>
                </a:rPr>
                <a:t>RMSE로</a:t>
              </a:r>
              <a:r>
                <a:rPr lang="en-US" sz="3000" dirty="0">
                  <a:solidFill>
                    <a:srgbClr val="000000"/>
                  </a:solidFill>
                  <a:latin typeface="Open Sauce"/>
                  <a:ea typeface="Open Sauce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Open Sauce"/>
                  <a:ea typeface="Open Sauce"/>
                </a:rPr>
                <a:t>변환</a:t>
              </a:r>
              <a:endParaRPr lang="en-US" sz="3000" dirty="0">
                <a:solidFill>
                  <a:srgbClr val="000000"/>
                </a:solidFill>
                <a:latin typeface="Open Sauce"/>
                <a:ea typeface="Open Sauc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r="-1213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9934" y="171846"/>
            <a:ext cx="5325326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000" spc="210">
                <a:solidFill>
                  <a:srgbClr val="010101"/>
                </a:solidFill>
                <a:ea typeface="Archivo Black"/>
              </a:rPr>
              <a:t>결론 및</a:t>
            </a:r>
          </a:p>
          <a:p>
            <a:pPr marL="0" lvl="0" indent="0" algn="l">
              <a:lnSpc>
                <a:spcPts val="8280"/>
              </a:lnSpc>
              <a:spcBef>
                <a:spcPct val="0"/>
              </a:spcBef>
            </a:pPr>
            <a:r>
              <a:rPr lang="en-US" sz="6000" spc="210">
                <a:solidFill>
                  <a:srgbClr val="010101"/>
                </a:solidFill>
                <a:ea typeface="Archivo Black"/>
              </a:rPr>
              <a:t>주목 할 점</a:t>
            </a:r>
          </a:p>
        </p:txBody>
      </p:sp>
      <p:sp>
        <p:nvSpPr>
          <p:cNvPr id="8" name="Freeform 8"/>
          <p:cNvSpPr/>
          <p:nvPr/>
        </p:nvSpPr>
        <p:spPr>
          <a:xfrm>
            <a:off x="14524757" y="42842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3" y="0"/>
                </a:lnTo>
                <a:lnTo>
                  <a:pt x="3650773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884141" y="1410719"/>
            <a:ext cx="3120108" cy="1284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10101"/>
                </a:solidFill>
                <a:latin typeface="Open Sauce"/>
              </a:rPr>
              <a:t>CNN </a:t>
            </a:r>
          </a:p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10101"/>
                </a:solidFill>
                <a:latin typeface="Open Sauce"/>
              </a:rPr>
              <a:t>RMSE: 0.912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65670" y="1410719"/>
            <a:ext cx="4868930" cy="1284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 err="1">
                <a:solidFill>
                  <a:srgbClr val="010101"/>
                </a:solidFill>
                <a:latin typeface="Open Sauce"/>
                <a:ea typeface="Open Sauce"/>
              </a:rPr>
              <a:t>단순선형회귀</a:t>
            </a:r>
            <a:r>
              <a:rPr lang="en-US" sz="3999" dirty="0">
                <a:solidFill>
                  <a:srgbClr val="010101"/>
                </a:solidFill>
                <a:latin typeface="Open Sauce"/>
                <a:ea typeface="Open Sauce"/>
              </a:rPr>
              <a:t> </a:t>
            </a:r>
          </a:p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10101"/>
                </a:solidFill>
                <a:latin typeface="Open Sauce"/>
                <a:ea typeface="Open Sauce"/>
              </a:rPr>
              <a:t>RMSE: </a:t>
            </a:r>
            <a:r>
              <a:rPr lang="en-US" sz="3999" dirty="0">
                <a:solidFill>
                  <a:srgbClr val="010101"/>
                </a:solidFill>
                <a:latin typeface="Open Sauce"/>
              </a:rPr>
              <a:t>0.944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63295" y="3496944"/>
            <a:ext cx="13012235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10101"/>
                </a:solidFill>
                <a:latin typeface="Open Sauce"/>
                <a:ea typeface="Open Sauce"/>
              </a:rPr>
              <a:t>-&gt; 선형회귀와 CNN 결과 값이 예상보다 더 잘 나옴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63295" y="4452619"/>
            <a:ext cx="13012235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10101"/>
                </a:solidFill>
                <a:latin typeface="Open Sauce"/>
                <a:ea typeface="Open Sauce"/>
              </a:rPr>
              <a:t>-&gt; 선형회귀보다 CNN 모델이 성능이 더 잘 나옴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5670" y="6256019"/>
            <a:ext cx="10126730" cy="2044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010101"/>
                </a:solidFill>
                <a:latin typeface="Open Sauce"/>
                <a:ea typeface="Open Sauce"/>
              </a:rPr>
              <a:t>  </a:t>
            </a:r>
            <a:r>
              <a:rPr lang="en-US" sz="2499" dirty="0" err="1">
                <a:solidFill>
                  <a:srgbClr val="010101"/>
                </a:solidFill>
                <a:latin typeface="Open Sauce"/>
                <a:ea typeface="Open Sauce"/>
              </a:rPr>
              <a:t>프로젝트</a:t>
            </a:r>
            <a:r>
              <a:rPr lang="en-US" sz="2499" dirty="0">
                <a:solidFill>
                  <a:srgbClr val="010101"/>
                </a:solidFill>
                <a:latin typeface="Open Sauce"/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latin typeface="Open Sauce"/>
                <a:ea typeface="Open Sauce"/>
              </a:rPr>
              <a:t>관련</a:t>
            </a:r>
            <a:r>
              <a:rPr lang="en-US" sz="2499" dirty="0">
                <a:solidFill>
                  <a:srgbClr val="010101"/>
                </a:solidFill>
                <a:latin typeface="Open Sauce"/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latin typeface="Open Sauce"/>
                <a:ea typeface="Open Sauce"/>
              </a:rPr>
              <a:t>주제</a:t>
            </a:r>
            <a:r>
              <a:rPr lang="en-US" sz="2499" dirty="0">
                <a:solidFill>
                  <a:srgbClr val="010101"/>
                </a:solidFill>
                <a:latin typeface="Open Sauce"/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latin typeface="Open Sauce"/>
                <a:ea typeface="Open Sauce"/>
              </a:rPr>
              <a:t>선례가</a:t>
            </a:r>
            <a:r>
              <a:rPr lang="en-US" sz="2499" dirty="0">
                <a:solidFill>
                  <a:srgbClr val="010101"/>
                </a:solidFill>
                <a:latin typeface="Open Sauce"/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latin typeface="Open Sauce"/>
                <a:ea typeface="Open Sauce"/>
              </a:rPr>
              <a:t>없어</a:t>
            </a:r>
            <a:r>
              <a:rPr lang="en-US" sz="2499" dirty="0">
                <a:solidFill>
                  <a:srgbClr val="010101"/>
                </a:solidFill>
                <a:latin typeface="Open Sauce"/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latin typeface="Open Sauce"/>
                <a:ea typeface="Open Sauce"/>
              </a:rPr>
              <a:t>우려</a:t>
            </a:r>
            <a:r>
              <a:rPr lang="en-US" sz="2499" dirty="0">
                <a:solidFill>
                  <a:srgbClr val="010101"/>
                </a:solidFill>
                <a:latin typeface="Open Sauce"/>
                <a:ea typeface="Open Sauce"/>
              </a:rPr>
              <a:t> 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010101"/>
              </a:solidFill>
              <a:latin typeface="Open Sauce"/>
              <a:ea typeface="Open Sauce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err="1">
                <a:solidFill>
                  <a:srgbClr val="010101"/>
                </a:solidFill>
                <a:ea typeface="Open Sauce"/>
              </a:rPr>
              <a:t>기존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시스템과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다르게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사전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예방적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성격을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띈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모델</a:t>
            </a:r>
            <a:endParaRPr lang="en-US" sz="2499" dirty="0">
              <a:solidFill>
                <a:srgbClr val="010101"/>
              </a:solidFill>
              <a:ea typeface="Open Sauce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010101"/>
              </a:solidFill>
              <a:ea typeface="Open Sauce"/>
            </a:endParaRPr>
          </a:p>
          <a:p>
            <a:pPr marL="539749" lvl="1" indent="-269875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 err="1">
                <a:solidFill>
                  <a:srgbClr val="010101"/>
                </a:solidFill>
                <a:ea typeface="Open Sauce"/>
              </a:rPr>
              <a:t>특정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상황에만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한정되는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모델이지만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충분히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실현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가능한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모델을</a:t>
            </a:r>
            <a:r>
              <a:rPr lang="en-US" sz="2499" dirty="0">
                <a:solidFill>
                  <a:srgbClr val="010101"/>
                </a:solidFill>
                <a:ea typeface="Open Sauce"/>
              </a:rPr>
              <a:t> </a:t>
            </a:r>
            <a:r>
              <a:rPr lang="en-US" sz="2499" dirty="0" err="1">
                <a:solidFill>
                  <a:srgbClr val="010101"/>
                </a:solidFill>
                <a:ea typeface="Open Sauce"/>
              </a:rPr>
              <a:t>제작</a:t>
            </a:r>
            <a:endParaRPr lang="en-US" sz="2499" dirty="0">
              <a:solidFill>
                <a:srgbClr val="010101"/>
              </a:solidFill>
              <a:ea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04934" y="663910"/>
            <a:ext cx="2265685" cy="898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 dirty="0" err="1">
                <a:solidFill>
                  <a:srgbClr val="010101"/>
                </a:solidFill>
                <a:ea typeface="Archivo Black"/>
              </a:rPr>
              <a:t>한계점</a:t>
            </a:r>
            <a:endParaRPr lang="en-US" sz="5283" spc="184" dirty="0">
              <a:solidFill>
                <a:srgbClr val="010101"/>
              </a:solidFill>
              <a:ea typeface="Archivo Black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301345" y="3322618"/>
            <a:ext cx="5489727" cy="1761958"/>
            <a:chOff x="0" y="0"/>
            <a:chExt cx="1569119" cy="5036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721077" y="3472684"/>
            <a:ext cx="502523" cy="206357"/>
          </a:xfrm>
          <a:custGeom>
            <a:avLst/>
            <a:gdLst/>
            <a:ahLst/>
            <a:cxnLst/>
            <a:rect l="l" t="t" r="r" b="b"/>
            <a:pathLst>
              <a:path w="502523" h="206357">
                <a:moveTo>
                  <a:pt x="0" y="0"/>
                </a:moveTo>
                <a:lnTo>
                  <a:pt x="502523" y="0"/>
                </a:lnTo>
                <a:lnTo>
                  <a:pt x="502523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688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479403" y="3424975"/>
            <a:ext cx="2826376" cy="29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</a:t>
            </a:r>
            <a:r>
              <a:rPr lang="en-US" sz="1887" spc="-37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상황에만</a:t>
            </a:r>
            <a:r>
              <a:rPr lang="en-US" sz="1887" spc="-37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한정된</a:t>
            </a:r>
            <a:r>
              <a:rPr lang="en-US" sz="1887" spc="-37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</a:t>
            </a:r>
            <a:endParaRPr lang="en-US" sz="1887" spc="-37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602199" y="3838472"/>
            <a:ext cx="4163140" cy="686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</a:rPr>
              <a:t>한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</a:rPr>
              <a:t>장소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의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학습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데이터로만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학습하여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한정된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상황에서만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적용된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모델구현</a:t>
            </a:r>
            <a:endParaRPr 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2282138" y="2986489"/>
            <a:ext cx="2320061" cy="2310998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2F4F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16135" y="3322618"/>
            <a:ext cx="5489727" cy="1761958"/>
            <a:chOff x="0" y="0"/>
            <a:chExt cx="1569119" cy="50361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876442" y="3457784"/>
            <a:ext cx="2459365" cy="306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 dirty="0">
                <a:solidFill>
                  <a:srgbClr val="FFFFFF"/>
                </a:solidFill>
                <a:latin typeface="Montserrat Light Bold"/>
                <a:ea typeface="Montserrat Light Bold"/>
              </a:rPr>
              <a:t>CNN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하이퍼</a:t>
            </a:r>
            <a:r>
              <a:rPr lang="en-US" sz="1887" spc="-37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파라미터</a:t>
            </a:r>
            <a:endParaRPr lang="en-US" sz="1887" spc="-37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876442" y="3829837"/>
            <a:ext cx="389475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모델에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맞는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하이퍼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파라미터를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설정하는데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긴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시간을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소요</a:t>
            </a:r>
            <a:endParaRPr 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496928" y="2986489"/>
            <a:ext cx="2320061" cy="2310998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2F4F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301345" y="6108451"/>
            <a:ext cx="5489727" cy="1761958"/>
            <a:chOff x="0" y="0"/>
            <a:chExt cx="1569119" cy="50361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311964" y="6266660"/>
            <a:ext cx="791395" cy="206357"/>
          </a:xfrm>
          <a:custGeom>
            <a:avLst/>
            <a:gdLst/>
            <a:ahLst/>
            <a:cxnLst/>
            <a:rect l="l" t="t" r="r" b="b"/>
            <a:pathLst>
              <a:path w="791395" h="206357">
                <a:moveTo>
                  <a:pt x="0" y="0"/>
                </a:moveTo>
                <a:lnTo>
                  <a:pt x="791396" y="0"/>
                </a:lnTo>
                <a:lnTo>
                  <a:pt x="79139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707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4501369" y="6197817"/>
            <a:ext cx="2380712" cy="29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정확한</a:t>
            </a:r>
            <a:r>
              <a:rPr lang="en-US" sz="1887" spc="-37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카운팅</a:t>
            </a:r>
            <a:r>
              <a:rPr lang="en-US" sz="1887" spc="-37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어려움</a:t>
            </a:r>
            <a:endParaRPr lang="en-US" sz="1887" spc="-37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661652" y="6615671"/>
            <a:ext cx="3894757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사람이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아닌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동적인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객체도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인식이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되어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정확한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사람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집계가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어렵고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오차가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생김</a:t>
            </a:r>
            <a:endParaRPr 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10516135" y="6108451"/>
            <a:ext cx="5489727" cy="1761958"/>
            <a:chOff x="0" y="0"/>
            <a:chExt cx="1569119" cy="50361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1876442" y="6243617"/>
            <a:ext cx="2622840" cy="29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</a:t>
            </a:r>
            <a:r>
              <a:rPr lang="en-US" sz="1887" spc="-37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영상</a:t>
            </a:r>
            <a:r>
              <a:rPr lang="en-US" sz="1887" spc="-37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전송</a:t>
            </a:r>
            <a:r>
              <a:rPr lang="en-US" sz="1887" spc="-37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887" spc="-37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어려움</a:t>
            </a:r>
            <a:endParaRPr lang="en-US" sz="1887" spc="-37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876442" y="6615671"/>
            <a:ext cx="3894757" cy="104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사진은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전송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가능하지만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실시간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영상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전송은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</a:rPr>
              <a:t>우리의 기술로는 </a:t>
            </a:r>
            <a:endParaRPr lang="en-US" altLang="ko-KR" sz="2000" dirty="0">
              <a:solidFill>
                <a:srgbClr val="FFFFFF"/>
              </a:solidFill>
              <a:latin typeface="+mj-ea"/>
              <a:ea typeface="+mj-ea"/>
            </a:endParaR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구현하기</a:t>
            </a:r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ea"/>
                <a:ea typeface="+mj-ea"/>
              </a:rPr>
              <a:t>어려움</a:t>
            </a:r>
            <a:endParaRPr 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496928" y="5772323"/>
            <a:ext cx="2320061" cy="2310998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2F4F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0" name="Freeform 50"/>
          <p:cNvSpPr/>
          <p:nvPr/>
        </p:nvSpPr>
        <p:spPr>
          <a:xfrm>
            <a:off x="2999540" y="3659902"/>
            <a:ext cx="885256" cy="966053"/>
          </a:xfrm>
          <a:custGeom>
            <a:avLst/>
            <a:gdLst/>
            <a:rect l="l" t="t" r="r" b="b"/>
            <a:pathLst>
              <a:path w="885256" h="966053">
                <a:moveTo>
                  <a:pt x="0" y="0"/>
                </a:moveTo>
                <a:lnTo>
                  <a:pt x="885256" y="0"/>
                </a:lnTo>
                <a:lnTo>
                  <a:pt x="885256" y="966054"/>
                </a:lnTo>
                <a:lnTo>
                  <a:pt x="0" y="966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2282138" y="5772323"/>
            <a:ext cx="2320061" cy="2310998"/>
            <a:chOff x="0" y="0"/>
            <a:chExt cx="6502400" cy="6477000"/>
          </a:xfrm>
        </p:grpSpPr>
        <p:sp>
          <p:nvSpPr>
            <p:cNvPr id="52" name="Freeform 5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2F4F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4" name="Freeform 54"/>
          <p:cNvSpPr/>
          <p:nvPr/>
        </p:nvSpPr>
        <p:spPr>
          <a:xfrm>
            <a:off x="2928188" y="6398192"/>
            <a:ext cx="1027960" cy="1043133"/>
          </a:xfrm>
          <a:custGeom>
            <a:avLst/>
            <a:gdLst/>
            <a:rect l="l" t="t" r="r" b="b"/>
            <a:pathLst>
              <a:path w="1027960" h="1043133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5" name="Freeform 55"/>
          <p:cNvSpPr/>
          <p:nvPr/>
        </p:nvSpPr>
        <p:spPr>
          <a:xfrm>
            <a:off x="10240082" y="6555184"/>
            <a:ext cx="833753" cy="868492"/>
          </a:xfrm>
          <a:custGeom>
            <a:avLst/>
            <a:gdLst/>
            <a:rect l="l" t="t" r="r" b="b"/>
            <a:pathLst>
              <a:path w="833753" h="868492">
                <a:moveTo>
                  <a:pt x="0" y="0"/>
                </a:moveTo>
                <a:lnTo>
                  <a:pt x="833753" y="0"/>
                </a:lnTo>
                <a:lnTo>
                  <a:pt x="833753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6" name="Freeform 55"/>
          <p:cNvSpPr/>
          <p:nvPr/>
        </p:nvSpPr>
        <p:spPr>
          <a:xfrm>
            <a:off x="10291447" y="3665408"/>
            <a:ext cx="833753" cy="868492"/>
          </a:xfrm>
          <a:custGeom>
            <a:avLst/>
            <a:gdLst/>
            <a:rect l="l" t="t" r="r" b="b"/>
            <a:pathLst>
              <a:path w="833753" h="868492">
                <a:moveTo>
                  <a:pt x="0" y="0"/>
                </a:moveTo>
                <a:lnTo>
                  <a:pt x="833753" y="0"/>
                </a:lnTo>
                <a:lnTo>
                  <a:pt x="833753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/>
            <a:stretch>
              <a:fillRect/>
            </a:stretch>
          </a:blipFill>
        </p:spPr>
        <p:txBody>
          <a:bodyPr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6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4991" r="-2499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6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t="-83513" b="-8351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21025" y="4559615"/>
            <a:ext cx="6229167" cy="169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7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Archivo Black"/>
              </a:rPr>
              <a:t>Q&amp;A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56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155" r="-251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 t="-2562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 rotWithShape="1">
              <a:blip r:embed="rId11"/>
              <a:stretch>
                <a:fillRect l="-24990" r="-24990"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86687" cy="4845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2070" y="5019675"/>
            <a:ext cx="1840320" cy="113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9"/>
              </a:lnSpc>
              <a:spcBef>
                <a:spcPct val="0"/>
              </a:spcBef>
            </a:pPr>
            <a:r>
              <a:rPr lang="en-US" sz="6651" u="none" strike="noStrike" spc="352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00519" y="6058920"/>
            <a:ext cx="2743420" cy="48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ea typeface="Montserrat Light"/>
              </a:rPr>
              <a:t>주제선정이유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8315" y="5063507"/>
            <a:ext cx="1840320" cy="113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9"/>
              </a:lnSpc>
              <a:spcBef>
                <a:spcPct val="0"/>
              </a:spcBef>
            </a:pPr>
            <a:r>
              <a:rPr lang="en-US" sz="6651" spc="352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6765" y="6102752"/>
            <a:ext cx="2743420" cy="99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latin typeface="Montserrat Light"/>
                <a:ea typeface="Montserrat Light"/>
              </a:rPr>
              <a:t>스마트 CCTV</a:t>
            </a:r>
          </a:p>
          <a:p>
            <a:pPr algn="ctr"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ea typeface="Montserrat Light"/>
              </a:rPr>
              <a:t>매커니즘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04561" y="5019675"/>
            <a:ext cx="1840320" cy="113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9"/>
              </a:lnSpc>
              <a:spcBef>
                <a:spcPct val="0"/>
              </a:spcBef>
            </a:pPr>
            <a:r>
              <a:rPr lang="en-US" sz="6651" spc="352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53011" y="6058920"/>
            <a:ext cx="2743420" cy="99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ea typeface="Montserrat Light"/>
              </a:rPr>
              <a:t>데이터 수집 및 </a:t>
            </a:r>
          </a:p>
          <a:p>
            <a:pPr algn="ctr"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ea typeface="Montserrat Light"/>
              </a:rPr>
              <a:t>전처리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52070" y="7168568"/>
            <a:ext cx="1840320" cy="113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9"/>
              </a:lnSpc>
              <a:spcBef>
                <a:spcPct val="0"/>
              </a:spcBef>
            </a:pPr>
            <a:r>
              <a:rPr lang="en-US" sz="6651" spc="352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00519" y="8207813"/>
            <a:ext cx="2743420" cy="99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ea typeface="Montserrat Light"/>
              </a:rPr>
              <a:t>자료분석 및 </a:t>
            </a:r>
          </a:p>
          <a:p>
            <a:pPr algn="ctr"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ea typeface="Montserrat Light"/>
              </a:rPr>
              <a:t>해석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28315" y="7124736"/>
            <a:ext cx="1840320" cy="113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9"/>
              </a:lnSpc>
              <a:spcBef>
                <a:spcPct val="0"/>
              </a:spcBef>
            </a:pPr>
            <a:r>
              <a:rPr lang="en-US" sz="6651" spc="352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13511" y="7124736"/>
            <a:ext cx="1840320" cy="113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9"/>
              </a:lnSpc>
              <a:spcBef>
                <a:spcPct val="0"/>
              </a:spcBef>
            </a:pPr>
            <a:r>
              <a:rPr lang="en-US" sz="6651" spc="352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85715" y="8207813"/>
            <a:ext cx="2743420" cy="48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ea typeface="Montserrat Light"/>
              </a:rPr>
              <a:t>한계점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61961" y="8163981"/>
            <a:ext cx="2743420" cy="48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latin typeface="Montserrat Light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16612" y="4229100"/>
            <a:ext cx="6654776" cy="1576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000000"/>
                </a:solidFill>
                <a:ea typeface="Open Sauce"/>
              </a:rPr>
              <a:t>감사합니다</a:t>
            </a:r>
            <a:endParaRPr lang="en-US" sz="9999" dirty="0">
              <a:solidFill>
                <a:srgbClr val="000000"/>
              </a:solidFill>
              <a:ea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947" y="3163537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62848" y="3621440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7947" y="5198074"/>
            <a:ext cx="1828744" cy="1828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59494" y="5597481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7" y="0"/>
                </a:lnTo>
                <a:lnTo>
                  <a:pt x="1043207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29832" y="3437317"/>
            <a:ext cx="968596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교통사고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뿐만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아닌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인파로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인한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사고를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사전예방하고자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해결책을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고안</a:t>
            </a:r>
            <a:endParaRPr lang="en-US" sz="3999" spc="391" dirty="0">
              <a:solidFill>
                <a:srgbClr val="231F2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ea typeface="Archivo Black"/>
              </a:rPr>
              <a:t>주제선정이유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9832" y="5743829"/>
            <a:ext cx="10066968" cy="616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인프라에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AI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기술을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접목시켜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사고예방</a:t>
            </a:r>
            <a:endParaRPr lang="en-US" sz="3999" spc="391" dirty="0">
              <a:solidFill>
                <a:srgbClr val="231F2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7947" y="7236368"/>
            <a:ext cx="1828744" cy="182874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429832" y="7434460"/>
            <a:ext cx="9849433" cy="136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기존의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시설물을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이용하여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초기비용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효율적</a:t>
            </a:r>
            <a:r>
              <a:rPr lang="en-US" sz="3999" spc="391" dirty="0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sz="3999" spc="391" dirty="0" err="1">
                <a:solidFill>
                  <a:srgbClr val="231F2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절감</a:t>
            </a:r>
            <a:endParaRPr lang="en-US" sz="3999" spc="391" dirty="0">
              <a:solidFill>
                <a:srgbClr val="231F2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462848" y="7741193"/>
            <a:ext cx="1236499" cy="858804"/>
          </a:xfrm>
          <a:custGeom>
            <a:avLst/>
            <a:gd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5"/>
                </a:lnTo>
                <a:lnTo>
                  <a:pt x="0" y="858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</a:rPr>
              <a:t>스마트 CCTV 메커니즘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DFF20AC-8963-0E73-4BEC-59FE59B21C56}"/>
              </a:ext>
            </a:extLst>
          </p:cNvPr>
          <p:cNvGrpSpPr/>
          <p:nvPr/>
        </p:nvGrpSpPr>
        <p:grpSpPr>
          <a:xfrm>
            <a:off x="9301162" y="3603602"/>
            <a:ext cx="3086100" cy="4784036"/>
            <a:chOff x="9301162" y="3603602"/>
            <a:chExt cx="3086100" cy="4784036"/>
          </a:xfrm>
        </p:grpSpPr>
        <p:grpSp>
          <p:nvGrpSpPr>
            <p:cNvPr id="18" name="Group 18"/>
            <p:cNvGrpSpPr/>
            <p:nvPr/>
          </p:nvGrpSpPr>
          <p:grpSpPr>
            <a:xfrm>
              <a:off x="9301162" y="3603602"/>
              <a:ext cx="3086100" cy="4784036"/>
              <a:chOff x="0" y="0"/>
              <a:chExt cx="812800" cy="125999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125999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59993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1209820"/>
                    </a:lnTo>
                    <a:cubicBezTo>
                      <a:pt x="812800" y="1223127"/>
                      <a:pt x="807514" y="1235889"/>
                      <a:pt x="798105" y="1245298"/>
                    </a:cubicBezTo>
                    <a:cubicBezTo>
                      <a:pt x="788695" y="1254707"/>
                      <a:pt x="775934" y="1259993"/>
                      <a:pt x="762627" y="1259993"/>
                    </a:cubicBezTo>
                    <a:lnTo>
                      <a:pt x="50173" y="1259993"/>
                    </a:lnTo>
                    <a:cubicBezTo>
                      <a:pt x="36866" y="1259993"/>
                      <a:pt x="24105" y="1254707"/>
                      <a:pt x="14695" y="1245298"/>
                    </a:cubicBezTo>
                    <a:cubicBezTo>
                      <a:pt x="5286" y="1235889"/>
                      <a:pt x="0" y="1223127"/>
                      <a:pt x="0" y="1209820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9050"/>
                <a:ext cx="812800" cy="1279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9301162" y="5528564"/>
              <a:ext cx="3086100" cy="507624"/>
              <a:chOff x="0" y="0"/>
              <a:chExt cx="812800" cy="13369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1336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369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3695"/>
                    </a:lnTo>
                    <a:lnTo>
                      <a:pt x="0" y="133695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812800" cy="152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r>
                  <a:rPr lang="en-US" sz="2199">
                    <a:solidFill>
                      <a:srgbClr val="FFFFFF"/>
                    </a:solidFill>
                    <a:ea typeface="Montserrat Classic"/>
                  </a:rPr>
                  <a:t>혼잡도 알림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9445609" y="6240645"/>
              <a:ext cx="2722103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spc="244" dirty="0">
                  <a:solidFill>
                    <a:srgbClr val="231F20"/>
                  </a:solidFill>
                  <a:latin typeface="Montserrat Light"/>
                </a:rPr>
                <a:t>Python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0411873" y="4123630"/>
              <a:ext cx="789574" cy="975879"/>
            </a:xfrm>
            <a:custGeom>
              <a:avLst/>
              <a:gdLst/>
              <a:ahLst/>
              <a:cxnLst/>
              <a:rect l="l" t="t" r="r" b="b"/>
              <a:pathLst>
                <a:path w="789574" h="975879">
                  <a:moveTo>
                    <a:pt x="0" y="0"/>
                  </a:moveTo>
                  <a:lnTo>
                    <a:pt x="789575" y="0"/>
                  </a:lnTo>
                  <a:lnTo>
                    <a:pt x="789575" y="975878"/>
                  </a:lnTo>
                  <a:lnTo>
                    <a:pt x="0" y="975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CD0F12-7679-9B01-5E7B-099FE4733848}"/>
              </a:ext>
            </a:extLst>
          </p:cNvPr>
          <p:cNvGrpSpPr/>
          <p:nvPr/>
        </p:nvGrpSpPr>
        <p:grpSpPr>
          <a:xfrm>
            <a:off x="5900738" y="3603602"/>
            <a:ext cx="3086100" cy="4784036"/>
            <a:chOff x="5900738" y="3603602"/>
            <a:chExt cx="3086100" cy="4784036"/>
          </a:xfrm>
        </p:grpSpPr>
        <p:grpSp>
          <p:nvGrpSpPr>
            <p:cNvPr id="12" name="Group 12"/>
            <p:cNvGrpSpPr/>
            <p:nvPr/>
          </p:nvGrpSpPr>
          <p:grpSpPr>
            <a:xfrm>
              <a:off x="5900738" y="3603602"/>
              <a:ext cx="3086100" cy="4784036"/>
              <a:chOff x="0" y="0"/>
              <a:chExt cx="812800" cy="12599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125999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59993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1209820"/>
                    </a:lnTo>
                    <a:cubicBezTo>
                      <a:pt x="812800" y="1223127"/>
                      <a:pt x="807514" y="1235889"/>
                      <a:pt x="798105" y="1245298"/>
                    </a:cubicBezTo>
                    <a:cubicBezTo>
                      <a:pt x="788695" y="1254707"/>
                      <a:pt x="775934" y="1259993"/>
                      <a:pt x="762627" y="1259993"/>
                    </a:cubicBezTo>
                    <a:lnTo>
                      <a:pt x="50173" y="1259993"/>
                    </a:lnTo>
                    <a:cubicBezTo>
                      <a:pt x="36866" y="1259993"/>
                      <a:pt x="24105" y="1254707"/>
                      <a:pt x="14695" y="1245298"/>
                    </a:cubicBezTo>
                    <a:cubicBezTo>
                      <a:pt x="5286" y="1235889"/>
                      <a:pt x="0" y="1223127"/>
                      <a:pt x="0" y="1209820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812800" cy="1279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900738" y="5528564"/>
              <a:ext cx="3086100" cy="507624"/>
              <a:chOff x="0" y="0"/>
              <a:chExt cx="812800" cy="13369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1336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369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3695"/>
                    </a:lnTo>
                    <a:lnTo>
                      <a:pt x="0" y="133695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812800" cy="152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r>
                  <a:rPr lang="en-US" sz="2199">
                    <a:solidFill>
                      <a:srgbClr val="FFFFFF"/>
                    </a:solidFill>
                    <a:ea typeface="Montserrat Classic"/>
                  </a:rPr>
                  <a:t>사람 수 예측</a:t>
                </a: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6045184" y="6240645"/>
              <a:ext cx="2722103" cy="83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231F20"/>
                  </a:solidFill>
                  <a:ea typeface="Montserrat Light"/>
                </a:rPr>
                <a:t>선형회귀</a:t>
              </a:r>
            </a:p>
            <a:p>
              <a:pPr marL="0" lvl="0" indent="0"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spc="244">
                  <a:solidFill>
                    <a:srgbClr val="231F20"/>
                  </a:solidFill>
                  <a:latin typeface="Montserrat Light"/>
                </a:rPr>
                <a:t>CNN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6707564" y="4086930"/>
              <a:ext cx="1397344" cy="1049278"/>
            </a:xfrm>
            <a:custGeom>
              <a:avLst/>
              <a:gdLst/>
              <a:ahLst/>
              <a:cxnLst/>
              <a:rect l="l" t="t" r="r" b="b"/>
              <a:pathLst>
                <a:path w="1397344" h="1049278">
                  <a:moveTo>
                    <a:pt x="0" y="0"/>
                  </a:moveTo>
                  <a:lnTo>
                    <a:pt x="1397343" y="0"/>
                  </a:lnTo>
                  <a:lnTo>
                    <a:pt x="1397343" y="1049278"/>
                  </a:lnTo>
                  <a:lnTo>
                    <a:pt x="0" y="104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BC9F4F4-EEB3-4EC5-2FA3-0947A6916900}"/>
              </a:ext>
            </a:extLst>
          </p:cNvPr>
          <p:cNvGrpSpPr/>
          <p:nvPr/>
        </p:nvGrpSpPr>
        <p:grpSpPr>
          <a:xfrm>
            <a:off x="2495914" y="3603602"/>
            <a:ext cx="3086100" cy="4784036"/>
            <a:chOff x="2495914" y="3603602"/>
            <a:chExt cx="3086100" cy="4784036"/>
          </a:xfrm>
        </p:grpSpPr>
        <p:grpSp>
          <p:nvGrpSpPr>
            <p:cNvPr id="6" name="Group 6"/>
            <p:cNvGrpSpPr/>
            <p:nvPr/>
          </p:nvGrpSpPr>
          <p:grpSpPr>
            <a:xfrm>
              <a:off x="2495914" y="3603602"/>
              <a:ext cx="3086100" cy="4784036"/>
              <a:chOff x="0" y="0"/>
              <a:chExt cx="812800" cy="125999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125999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59993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1209820"/>
                    </a:lnTo>
                    <a:cubicBezTo>
                      <a:pt x="812800" y="1223127"/>
                      <a:pt x="807514" y="1235889"/>
                      <a:pt x="798105" y="1245298"/>
                    </a:cubicBezTo>
                    <a:cubicBezTo>
                      <a:pt x="788695" y="1254707"/>
                      <a:pt x="775934" y="1259993"/>
                      <a:pt x="762627" y="1259993"/>
                    </a:cubicBezTo>
                    <a:lnTo>
                      <a:pt x="50173" y="1259993"/>
                    </a:lnTo>
                    <a:cubicBezTo>
                      <a:pt x="36866" y="1259993"/>
                      <a:pt x="24105" y="1254707"/>
                      <a:pt x="14695" y="1245298"/>
                    </a:cubicBezTo>
                    <a:cubicBezTo>
                      <a:pt x="5286" y="1235889"/>
                      <a:pt x="0" y="1223127"/>
                      <a:pt x="0" y="1209820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1279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495914" y="5528564"/>
              <a:ext cx="3086100" cy="507624"/>
              <a:chOff x="0" y="0"/>
              <a:chExt cx="812800" cy="13369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336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369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3695"/>
                    </a:lnTo>
                    <a:lnTo>
                      <a:pt x="0" y="133695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12800" cy="152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r>
                  <a:rPr lang="en-US" sz="2199">
                    <a:solidFill>
                      <a:srgbClr val="FFFFFF"/>
                    </a:solidFill>
                    <a:ea typeface="Montserrat Classic"/>
                  </a:rPr>
                  <a:t>사람 움직임 감지</a:t>
                </a: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640360" y="6240645"/>
              <a:ext cx="2722103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spc="244">
                  <a:solidFill>
                    <a:srgbClr val="000000"/>
                  </a:solidFill>
                  <a:latin typeface="Montserrat Light"/>
                </a:rPr>
                <a:t>OpenCV</a:t>
              </a:r>
            </a:p>
          </p:txBody>
        </p:sp>
        <p:sp>
          <p:nvSpPr>
            <p:cNvPr id="35" name="Freeform 35"/>
            <p:cNvSpPr/>
            <p:nvPr/>
          </p:nvSpPr>
          <p:spPr>
            <a:xfrm>
              <a:off x="3440521" y="4123630"/>
              <a:ext cx="1079092" cy="1061434"/>
            </a:xfrm>
            <a:custGeom>
              <a:avLst/>
              <a:gdLst/>
              <a:ahLst/>
              <a:cxnLst/>
              <a:rect l="l" t="t" r="r" b="b"/>
              <a:pathLst>
                <a:path w="1079092" h="1061434">
                  <a:moveTo>
                    <a:pt x="0" y="0"/>
                  </a:moveTo>
                  <a:lnTo>
                    <a:pt x="1079091" y="0"/>
                  </a:lnTo>
                  <a:lnTo>
                    <a:pt x="1079091" y="1061433"/>
                  </a:lnTo>
                  <a:lnTo>
                    <a:pt x="0" y="1061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AC975EE-FB27-09D0-9D37-10A1F1036B01}"/>
              </a:ext>
            </a:extLst>
          </p:cNvPr>
          <p:cNvGrpSpPr/>
          <p:nvPr/>
        </p:nvGrpSpPr>
        <p:grpSpPr>
          <a:xfrm>
            <a:off x="12705986" y="3603602"/>
            <a:ext cx="3086100" cy="4784036"/>
            <a:chOff x="12705986" y="3603602"/>
            <a:chExt cx="3086100" cy="4784036"/>
          </a:xfrm>
        </p:grpSpPr>
        <p:grpSp>
          <p:nvGrpSpPr>
            <p:cNvPr id="24" name="Group 24"/>
            <p:cNvGrpSpPr/>
            <p:nvPr/>
          </p:nvGrpSpPr>
          <p:grpSpPr>
            <a:xfrm>
              <a:off x="12705986" y="3603602"/>
              <a:ext cx="3086100" cy="4784036"/>
              <a:chOff x="0" y="0"/>
              <a:chExt cx="812800" cy="125999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125999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59993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1209820"/>
                    </a:lnTo>
                    <a:cubicBezTo>
                      <a:pt x="812800" y="1223127"/>
                      <a:pt x="807514" y="1235889"/>
                      <a:pt x="798105" y="1245298"/>
                    </a:cubicBezTo>
                    <a:cubicBezTo>
                      <a:pt x="788695" y="1254707"/>
                      <a:pt x="775934" y="1259993"/>
                      <a:pt x="762627" y="1259993"/>
                    </a:cubicBezTo>
                    <a:lnTo>
                      <a:pt x="50173" y="1259993"/>
                    </a:lnTo>
                    <a:cubicBezTo>
                      <a:pt x="36866" y="1259993"/>
                      <a:pt x="24105" y="1254707"/>
                      <a:pt x="14695" y="1245298"/>
                    </a:cubicBezTo>
                    <a:cubicBezTo>
                      <a:pt x="5286" y="1235889"/>
                      <a:pt x="0" y="1223127"/>
                      <a:pt x="0" y="1209820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812800" cy="1279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2850433" y="6212070"/>
              <a:ext cx="2722103" cy="596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3500" spc="343" dirty="0">
                  <a:solidFill>
                    <a:srgbClr val="231F20"/>
                  </a:solidFill>
                  <a:latin typeface="Montserrat Light"/>
                </a:rPr>
                <a:t>?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13729446" y="4086930"/>
              <a:ext cx="964077" cy="978307"/>
            </a:xfrm>
            <a:custGeom>
              <a:avLst/>
              <a:gdLst/>
              <a:ahLst/>
              <a:cxnLst/>
              <a:rect l="l" t="t" r="r" b="b"/>
              <a:pathLst>
                <a:path w="964077" h="978307">
                  <a:moveTo>
                    <a:pt x="0" y="0"/>
                  </a:moveTo>
                  <a:lnTo>
                    <a:pt x="964077" y="0"/>
                  </a:lnTo>
                  <a:lnTo>
                    <a:pt x="964077" y="978307"/>
                  </a:lnTo>
                  <a:lnTo>
                    <a:pt x="0" y="97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5986" y="5528564"/>
              <a:ext cx="3086100" cy="507624"/>
              <a:chOff x="0" y="0"/>
              <a:chExt cx="812800" cy="13369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1336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369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3695"/>
                    </a:lnTo>
                    <a:lnTo>
                      <a:pt x="0" y="133695"/>
                    </a:lnTo>
                    <a:close/>
                  </a:path>
                </a:pathLst>
              </a:custGeom>
              <a:solidFill>
                <a:srgbClr val="D94D4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12800" cy="152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r>
                  <a:rPr lang="en-US" sz="2199" dirty="0" err="1">
                    <a:solidFill>
                      <a:srgbClr val="FFFFFF"/>
                    </a:solidFill>
                    <a:ea typeface="Montserrat Classic"/>
                  </a:rPr>
                  <a:t>관할기관</a:t>
                </a:r>
                <a:r>
                  <a:rPr lang="en-US" sz="2199" dirty="0">
                    <a:solidFill>
                      <a:srgbClr val="FFFFFF"/>
                    </a:solidFill>
                    <a:ea typeface="Montserrat Classic"/>
                  </a:rPr>
                  <a:t> </a:t>
                </a:r>
                <a:r>
                  <a:rPr lang="en-US" sz="2199" dirty="0" err="1">
                    <a:solidFill>
                      <a:srgbClr val="FFFFFF"/>
                    </a:solidFill>
                    <a:ea typeface="Montserrat Classic"/>
                  </a:rPr>
                  <a:t>데이터</a:t>
                </a:r>
                <a:r>
                  <a:rPr lang="en-US" sz="2199" dirty="0">
                    <a:solidFill>
                      <a:srgbClr val="FFFFFF"/>
                    </a:solidFill>
                    <a:ea typeface="Montserrat Classic"/>
                  </a:rPr>
                  <a:t> </a:t>
                </a:r>
                <a:r>
                  <a:rPr lang="en-US" sz="2199" dirty="0" err="1">
                    <a:solidFill>
                      <a:srgbClr val="FFFFFF"/>
                    </a:solidFill>
                    <a:ea typeface="Montserrat Classic"/>
                  </a:rPr>
                  <a:t>전송</a:t>
                </a:r>
                <a:endParaRPr lang="en-US" sz="2199" dirty="0">
                  <a:solidFill>
                    <a:srgbClr val="FFFFFF"/>
                  </a:solidFill>
                  <a:ea typeface="Montserrat Classic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0" y="2735887"/>
            <a:ext cx="9023879" cy="6006185"/>
          </a:xfrm>
          <a:custGeom>
            <a:avLst/>
            <a:gdLst/>
            <a:ahLst/>
            <a:cxnLst/>
            <a:rect l="l" t="t" r="r" b="b"/>
            <a:pathLst>
              <a:path w="9023879" h="6006185">
                <a:moveTo>
                  <a:pt x="0" y="0"/>
                </a:moveTo>
                <a:lnTo>
                  <a:pt x="9023879" y="0"/>
                </a:lnTo>
                <a:lnTo>
                  <a:pt x="9023879" y="6006185"/>
                </a:lnTo>
                <a:lnTo>
                  <a:pt x="0" y="600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데이터 수집 및 전처리 (OPEN CV)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4631" y="1630987"/>
            <a:ext cx="527461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St. George Street LIVE 24/7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- St. Augustine, Florida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3167C8-C36A-310D-FE9B-5D27A3C04909}"/>
              </a:ext>
            </a:extLst>
          </p:cNvPr>
          <p:cNvGrpSpPr/>
          <p:nvPr/>
        </p:nvGrpSpPr>
        <p:grpSpPr>
          <a:xfrm>
            <a:off x="8482317" y="1655966"/>
            <a:ext cx="9805683" cy="5882300"/>
            <a:chOff x="8482317" y="1655966"/>
            <a:chExt cx="9805683" cy="5882300"/>
          </a:xfrm>
        </p:grpSpPr>
        <p:sp>
          <p:nvSpPr>
            <p:cNvPr id="8" name="Freeform 8"/>
            <p:cNvSpPr/>
            <p:nvPr/>
          </p:nvSpPr>
          <p:spPr>
            <a:xfrm>
              <a:off x="9782778" y="3939694"/>
              <a:ext cx="8505222" cy="3598572"/>
            </a:xfrm>
            <a:custGeom>
              <a:avLst/>
              <a:gdLst/>
              <a:ahLst/>
              <a:cxnLst/>
              <a:rect l="l" t="t" r="r" b="b"/>
              <a:pathLst>
                <a:path w="8505222" h="3598572">
                  <a:moveTo>
                    <a:pt x="0" y="0"/>
                  </a:moveTo>
                  <a:lnTo>
                    <a:pt x="8505222" y="0"/>
                  </a:lnTo>
                  <a:lnTo>
                    <a:pt x="8505222" y="3598571"/>
                  </a:lnTo>
                  <a:lnTo>
                    <a:pt x="0" y="359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482317" y="1815485"/>
              <a:ext cx="1570725" cy="659704"/>
            </a:xfrm>
            <a:custGeom>
              <a:avLst/>
              <a:gdLst/>
              <a:ahLst/>
              <a:cxnLst/>
              <a:rect l="l" t="t" r="r" b="b"/>
              <a:pathLst>
                <a:path w="1570725" h="659704">
                  <a:moveTo>
                    <a:pt x="0" y="0"/>
                  </a:moveTo>
                  <a:lnTo>
                    <a:pt x="1570725" y="0"/>
                  </a:lnTo>
                  <a:lnTo>
                    <a:pt x="1570725" y="659704"/>
                  </a:lnTo>
                  <a:lnTo>
                    <a:pt x="0" y="659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571939" y="1655966"/>
              <a:ext cx="4926900" cy="9406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3시간 </a:t>
              </a:r>
              <a:r>
                <a:rPr lang="en-US" sz="3000" dirty="0" err="1">
                  <a:solidFill>
                    <a:srgbClr val="00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분량의</a:t>
              </a:r>
              <a:r>
                <a:rPr lang="en-US" sz="3000" dirty="0">
                  <a:solidFill>
                    <a:srgbClr val="00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영상</a:t>
              </a:r>
              <a:r>
                <a:rPr lang="en-US" sz="3000" dirty="0">
                  <a:solidFill>
                    <a:srgbClr val="00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 </a:t>
              </a:r>
            </a:p>
            <a:p>
              <a:pPr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-&gt; 5분 </a:t>
              </a:r>
              <a:r>
                <a:rPr lang="en-US" sz="3000" dirty="0" err="1">
                  <a:solidFill>
                    <a:srgbClr val="00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길이의</a:t>
              </a:r>
              <a:r>
                <a:rPr lang="en-US" sz="3000" dirty="0">
                  <a:solidFill>
                    <a:srgbClr val="00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 36개의 </a:t>
              </a:r>
              <a:r>
                <a:rPr lang="en-US" sz="3000" dirty="0" err="1">
                  <a:solidFill>
                    <a:srgbClr val="00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영상</a:t>
              </a:r>
              <a:endParaRPr lang="en-US" sz="3000" dirty="0">
                <a:solidFill>
                  <a:srgbClr val="000000"/>
                </a:solidFill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27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1028700"/>
            <a:ext cx="7302923" cy="9210675"/>
          </a:xfrm>
          <a:custGeom>
            <a:avLst/>
            <a:gdLst/>
            <a:ahLst/>
            <a:cxnLst/>
            <a:rect l="l" t="t" r="r" b="b"/>
            <a:pathLst>
              <a:path w="7302923" h="9210675">
                <a:moveTo>
                  <a:pt x="0" y="0"/>
                </a:moveTo>
                <a:lnTo>
                  <a:pt x="7302923" y="0"/>
                </a:lnTo>
                <a:lnTo>
                  <a:pt x="7302923" y="9210675"/>
                </a:lnTo>
                <a:lnTo>
                  <a:pt x="0" y="921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557304" y="981075"/>
            <a:ext cx="3436793" cy="9258300"/>
          </a:xfrm>
          <a:custGeom>
            <a:avLst/>
            <a:gdLst/>
            <a:ahLst/>
            <a:cxnLst/>
            <a:rect l="l" t="t" r="r" b="b"/>
            <a:pathLst>
              <a:path w="3436793" h="9258300">
                <a:moveTo>
                  <a:pt x="0" y="0"/>
                </a:moveTo>
                <a:lnTo>
                  <a:pt x="3436794" y="0"/>
                </a:lnTo>
                <a:lnTo>
                  <a:pt x="3436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495040" y="2276132"/>
            <a:ext cx="6863319" cy="6668186"/>
          </a:xfrm>
          <a:custGeom>
            <a:avLst/>
            <a:gdLst/>
            <a:ahLst/>
            <a:cxnLst/>
            <a:rect l="l" t="t" r="r" b="b"/>
            <a:pathLst>
              <a:path w="6863319" h="6668186">
                <a:moveTo>
                  <a:pt x="0" y="0"/>
                </a:moveTo>
                <a:lnTo>
                  <a:pt x="6863319" y="0"/>
                </a:lnTo>
                <a:lnTo>
                  <a:pt x="6863319" y="6668186"/>
                </a:lnTo>
                <a:lnTo>
                  <a:pt x="0" y="6668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데이터 수집 및 전처리 (OPEN CV)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27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840640" y="1497623"/>
            <a:ext cx="14606720" cy="8789377"/>
          </a:xfrm>
          <a:custGeom>
            <a:avLst/>
            <a:gdLst/>
            <a:ahLst/>
            <a:cxnLst/>
            <a:rect l="l" t="t" r="r" b="b"/>
            <a:pathLst>
              <a:path w="14606720" h="8789377">
                <a:moveTo>
                  <a:pt x="0" y="0"/>
                </a:moveTo>
                <a:lnTo>
                  <a:pt x="14606720" y="0"/>
                </a:lnTo>
                <a:lnTo>
                  <a:pt x="14606720" y="8789377"/>
                </a:lnTo>
                <a:lnTo>
                  <a:pt x="0" y="8789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33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데이터 수집 및 전처리 (OPEN CV)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27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5931306"/>
            <a:ext cx="14557304" cy="4312601"/>
          </a:xfrm>
          <a:custGeom>
            <a:avLst/>
            <a:gdLst/>
            <a:ahLst/>
            <a:cxnLst/>
            <a:rect l="l" t="t" r="r" b="b"/>
            <a:pathLst>
              <a:path w="14557304" h="4312601">
                <a:moveTo>
                  <a:pt x="0" y="0"/>
                </a:moveTo>
                <a:lnTo>
                  <a:pt x="14557304" y="0"/>
                </a:lnTo>
                <a:lnTo>
                  <a:pt x="14557304" y="4312602"/>
                </a:lnTo>
                <a:lnTo>
                  <a:pt x="0" y="4312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0" y="1095375"/>
            <a:ext cx="8774561" cy="3083397"/>
          </a:xfrm>
          <a:custGeom>
            <a:avLst/>
            <a:gdLst/>
            <a:ahLst/>
            <a:cxnLst/>
            <a:rect l="l" t="t" r="r" b="b"/>
            <a:pathLst>
              <a:path w="8774561" h="3083397">
                <a:moveTo>
                  <a:pt x="0" y="0"/>
                </a:moveTo>
                <a:lnTo>
                  <a:pt x="8774561" y="0"/>
                </a:lnTo>
                <a:lnTo>
                  <a:pt x="8774561" y="3083397"/>
                </a:lnTo>
                <a:lnTo>
                  <a:pt x="0" y="308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0" y="4312122"/>
            <a:ext cx="10301782" cy="1485834"/>
          </a:xfrm>
          <a:custGeom>
            <a:avLst/>
            <a:gdLst/>
            <a:ahLst/>
            <a:cxnLst/>
            <a:rect l="l" t="t" r="r" b="b"/>
            <a:pathLst>
              <a:path w="10301782" h="1485834">
                <a:moveTo>
                  <a:pt x="0" y="0"/>
                </a:moveTo>
                <a:lnTo>
                  <a:pt x="10301782" y="0"/>
                </a:lnTo>
                <a:lnTo>
                  <a:pt x="10301782" y="1485834"/>
                </a:lnTo>
                <a:lnTo>
                  <a:pt x="0" y="1485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7114846" y="1205979"/>
            <a:ext cx="3759902" cy="128387"/>
          </a:xfrm>
          <a:custGeom>
            <a:avLst/>
            <a:gdLst/>
            <a:ahLst/>
            <a:cxnLst/>
            <a:rect l="l" t="t" r="r" b="b"/>
            <a:pathLst>
              <a:path w="3759902" h="128387">
                <a:moveTo>
                  <a:pt x="0" y="0"/>
                </a:moveTo>
                <a:lnTo>
                  <a:pt x="3759902" y="0"/>
                </a:lnTo>
                <a:lnTo>
                  <a:pt x="3759902" y="128387"/>
                </a:lnTo>
                <a:lnTo>
                  <a:pt x="0" y="128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데이터 수집 및 전처리 (OPEN CV)</a:t>
            </a:r>
          </a:p>
        </p:txBody>
      </p:sp>
      <p:sp>
        <p:nvSpPr>
          <p:cNvPr id="11" name="Freeform 11"/>
          <p:cNvSpPr/>
          <p:nvPr/>
        </p:nvSpPr>
        <p:spPr>
          <a:xfrm>
            <a:off x="7114846" y="2128706"/>
            <a:ext cx="3759902" cy="128387"/>
          </a:xfrm>
          <a:custGeom>
            <a:avLst/>
            <a:gdLst/>
            <a:rect l="l" t="t" r="r" b="b"/>
            <a:pathLst>
              <a:path w="3759902" h="128387">
                <a:moveTo>
                  <a:pt x="0" y="0"/>
                </a:moveTo>
                <a:lnTo>
                  <a:pt x="3759902" y="0"/>
                </a:lnTo>
                <a:lnTo>
                  <a:pt x="3759902" y="128387"/>
                </a:lnTo>
                <a:lnTo>
                  <a:pt x="0" y="128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7114846" y="3669361"/>
            <a:ext cx="3759902" cy="128387"/>
          </a:xfrm>
          <a:custGeom>
            <a:avLst/>
            <a:gdLst/>
            <a:rect l="l" t="t" r="r" b="b"/>
            <a:pathLst>
              <a:path w="3759902" h="128387">
                <a:moveTo>
                  <a:pt x="0" y="0"/>
                </a:moveTo>
                <a:lnTo>
                  <a:pt x="3759902" y="0"/>
                </a:lnTo>
                <a:lnTo>
                  <a:pt x="3759902" y="128387"/>
                </a:lnTo>
                <a:lnTo>
                  <a:pt x="0" y="128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1014599" y="1076325"/>
            <a:ext cx="5216001" cy="3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이미지를</a:t>
            </a:r>
            <a:r>
              <a:rPr lang="en-US" sz="21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형태학적</a:t>
            </a:r>
            <a:r>
              <a:rPr lang="en-US" sz="21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변환하여</a:t>
            </a:r>
            <a:r>
              <a:rPr lang="en-US" sz="21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노이즈</a:t>
            </a:r>
            <a:r>
              <a:rPr lang="en-US" sz="21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제거</a:t>
            </a:r>
            <a:endParaRPr lang="en-US" sz="2199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126938" y="2006845"/>
            <a:ext cx="2131861" cy="3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픽셀</a:t>
            </a:r>
            <a:r>
              <a:rPr lang="en-US" sz="21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 </a:t>
            </a: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카운트</a:t>
            </a:r>
            <a:endParaRPr lang="en-US" sz="2199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26938" y="3541005"/>
            <a:ext cx="2893861" cy="3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픽셀</a:t>
            </a:r>
            <a:r>
              <a:rPr lang="en-US" sz="21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카운트</a:t>
            </a:r>
            <a:r>
              <a:rPr lang="en-US" sz="21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값을</a:t>
            </a:r>
            <a:r>
              <a:rPr lang="en-US" sz="21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출력</a:t>
            </a:r>
            <a:endParaRPr lang="en-US" sz="2199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495040" y="-131220"/>
            <a:ext cx="14124529" cy="1112295"/>
            <a:chOff x="0" y="0"/>
            <a:chExt cx="2779273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9273" cy="218865"/>
            </a:xfrm>
            <a:custGeom>
              <a:avLst/>
              <a:gdLst/>
              <a:ahLst/>
              <a:cxnLst/>
              <a:rect l="l" t="t" r="r" b="b"/>
              <a:pathLst>
                <a:path w="2779273" h="218865">
                  <a:moveTo>
                    <a:pt x="2576073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779273" y="218865"/>
                  </a:lnTo>
                  <a:lnTo>
                    <a:pt x="2576073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2576073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72397" y="1271122"/>
            <a:ext cx="3437154" cy="7744756"/>
          </a:xfrm>
          <a:custGeom>
            <a:avLst/>
            <a:gdLst/>
            <a:ahLst/>
            <a:cxnLst/>
            <a:rect l="l" t="t" r="r" b="b"/>
            <a:pathLst>
              <a:path w="3437154" h="7744756">
                <a:moveTo>
                  <a:pt x="0" y="0"/>
                </a:moveTo>
                <a:lnTo>
                  <a:pt x="3437154" y="0"/>
                </a:lnTo>
                <a:lnTo>
                  <a:pt x="3437154" y="7744756"/>
                </a:lnTo>
                <a:lnTo>
                  <a:pt x="0" y="7744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4862747" y="3139922"/>
            <a:ext cx="10932337" cy="3313339"/>
          </a:xfrm>
          <a:custGeom>
            <a:avLst/>
            <a:gdLst/>
            <a:ahLst/>
            <a:cxnLst/>
            <a:rect l="l" t="t" r="r" b="b"/>
            <a:pathLst>
              <a:path w="10932337" h="3313339">
                <a:moveTo>
                  <a:pt x="0" y="0"/>
                </a:moveTo>
                <a:lnTo>
                  <a:pt x="10932337" y="0"/>
                </a:lnTo>
                <a:lnTo>
                  <a:pt x="10932337" y="3313339"/>
                </a:lnTo>
                <a:lnTo>
                  <a:pt x="0" y="3313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862747" y="7110486"/>
            <a:ext cx="5174359" cy="1650963"/>
          </a:xfrm>
          <a:custGeom>
            <a:avLst/>
            <a:gdLst/>
            <a:ahLst/>
            <a:cxnLst/>
            <a:rect l="l" t="t" r="r" b="b"/>
            <a:pathLst>
              <a:path w="5174359" h="1650963">
                <a:moveTo>
                  <a:pt x="0" y="0"/>
                </a:moveTo>
                <a:lnTo>
                  <a:pt x="5174359" y="0"/>
                </a:lnTo>
                <a:lnTo>
                  <a:pt x="5174359" y="1650962"/>
                </a:lnTo>
                <a:lnTo>
                  <a:pt x="0" y="165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482317" y="15686"/>
            <a:ext cx="9974695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</a:rPr>
              <a:t>자료분석 및 해석 (선형회귀)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69920" y="1443083"/>
            <a:ext cx="6250239" cy="119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2"/>
              </a:lnSpc>
              <a:spcBef>
                <a:spcPct val="0"/>
              </a:spcBef>
            </a:pPr>
            <a:r>
              <a:rPr lang="en-US" sz="3640">
                <a:solidFill>
                  <a:srgbClr val="000000"/>
                </a:solidFill>
                <a:latin typeface="Open Sauce"/>
                <a:ea typeface="Open Sauce"/>
              </a:rPr>
              <a:t> 설명변수 X: pixels(픽셀 수)    반응변수 Y: pops(인구 수)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323</ep:Words>
  <ep:PresentationFormat>사용자 지정</ep:PresentationFormat>
  <ep:Paragraphs>161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USER</cp:lastModifiedBy>
  <dcterms:modified xsi:type="dcterms:W3CDTF">2024-06-01T06:17:18.258</dcterms:modified>
  <cp:revision>15</cp:revision>
  <dc:title>project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